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392"/>
  </p:normalViewPr>
  <p:slideViewPr>
    <p:cSldViewPr snapToGrid="0" snapToObjects="1">
      <p:cViewPr varScale="1">
        <p:scale>
          <a:sx n="96" d="100"/>
          <a:sy n="96" d="100"/>
        </p:scale>
        <p:origin x="5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6" d="100"/>
          <a:sy n="76" d="100"/>
        </p:scale>
        <p:origin x="350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32073-3B2C-A147-AC2A-63F9FAEE0657}" type="datetimeFigureOut">
              <a:rPr kumimoji="1" lang="zh-TW" altLang="en-US" smtClean="0"/>
              <a:t>2020/5/15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7A704-3A06-5C41-97C0-3C3AAD2484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58775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F01537-D5B6-4B4F-8AEA-262FE9A380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ED513A3-6111-8043-B304-879F78CA5D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AAA7C3D-A4D6-FB47-9E8A-8A0075E2F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118E-1971-D646-8DDC-02A9A46C1E38}" type="datetimeFigureOut">
              <a:rPr kumimoji="1" lang="zh-TW" altLang="en-US" smtClean="0"/>
              <a:t>2020/5/15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ECA23B8-B38B-984B-A762-A61D18EF0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46AC2CF-F07C-EE47-B4A0-7CA8FFB3C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3373E-88A9-6944-8BFB-BE03E0A659EC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730481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B756629-1FDA-494E-83AD-6261FB00D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01BB8D9-DD4E-D446-AED3-50840C7177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05FAD62-6E01-314D-82CA-552118C5E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118E-1971-D646-8DDC-02A9A46C1E38}" type="datetimeFigureOut">
              <a:rPr kumimoji="1" lang="zh-TW" altLang="en-US" smtClean="0"/>
              <a:t>2020/5/15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09B9641-6612-7944-A7AE-CBA55830B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0A361C7-D3EF-2241-AA75-AD9C34C40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3373E-88A9-6944-8BFB-BE03E0A659EC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52286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D866A669-4637-6246-A616-F3D44FBCAE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84810F3-A35A-924E-9952-9EE04DB4CB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A9FCA6-FAF6-784D-B9E8-37C48D79B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118E-1971-D646-8DDC-02A9A46C1E38}" type="datetimeFigureOut">
              <a:rPr kumimoji="1" lang="zh-TW" altLang="en-US" smtClean="0"/>
              <a:t>2020/5/15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F64074D-07AB-5B44-9AD8-82495A557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0BBCFC4-EA2B-0040-8559-5B8CDB3A7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3373E-88A9-6944-8BFB-BE03E0A659EC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1098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EC3EE87-2A8D-9A49-A550-B324C120F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DF69BBD-B050-0441-B1A4-ABF45D151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59A8DDD-16E3-0A40-AE74-7A28BB25D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118E-1971-D646-8DDC-02A9A46C1E38}" type="datetimeFigureOut">
              <a:rPr kumimoji="1" lang="zh-TW" altLang="en-US" smtClean="0"/>
              <a:t>2020/5/15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E07AB38-42E6-EA44-9727-911E1D0C8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02CCB8A-C435-394E-85C0-E90E58B7B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3373E-88A9-6944-8BFB-BE03E0A659EC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66349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68D8B52-C937-5F47-8921-921D293A9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97830E4-82D7-7B40-94E1-98235CC14E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805BA9B-5C49-974C-A872-C33D45F84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118E-1971-D646-8DDC-02A9A46C1E38}" type="datetimeFigureOut">
              <a:rPr kumimoji="1" lang="zh-TW" altLang="en-US" smtClean="0"/>
              <a:t>2020/5/15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CE572EF-CFC1-F542-962F-3C79EAFB1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B7EB6E0-C74D-0343-956A-60DF4E42A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3373E-88A9-6944-8BFB-BE03E0A659EC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320121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AB07306-84FD-BD47-BF38-C0328856C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1129EF9-5E30-0643-8BEF-6F10174A13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40A5F4E-180F-5C4D-814D-70C4127E32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D2081C2-9695-0247-A1AA-0C6F4969F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118E-1971-D646-8DDC-02A9A46C1E38}" type="datetimeFigureOut">
              <a:rPr kumimoji="1" lang="zh-TW" altLang="en-US" smtClean="0"/>
              <a:t>2020/5/15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8AC205E-3E13-6344-B869-48D3C6D1C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8A8BFBE-8B1B-2E49-8A96-E5F004BA2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3373E-88A9-6944-8BFB-BE03E0A659EC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66891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A39F305-7739-3146-87F3-1B08567B0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126A89D-0FDF-3F42-9E5E-86A3C5CAE7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6CF6529-3862-5B4B-B1C2-FB69677B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868ADBF8-F0BE-0344-BC95-E432DD5839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DD184FC7-C318-F645-8A8A-B8D801CA19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326E434D-625F-5B41-89C0-1CECB1276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118E-1971-D646-8DDC-02A9A46C1E38}" type="datetimeFigureOut">
              <a:rPr kumimoji="1" lang="zh-TW" altLang="en-US" smtClean="0"/>
              <a:t>2020/5/15</a:t>
            </a:fld>
            <a:endParaRPr kumimoji="1"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3212A220-9FD8-7E4B-9A31-B93D272CD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8BB3E6CB-54AF-3E45-934A-E05F39D61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3373E-88A9-6944-8BFB-BE03E0A659EC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270189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6D14815-5E46-854A-8D09-05639C9D3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13A8B8ED-F9BC-5844-862F-37709D845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118E-1971-D646-8DDC-02A9A46C1E38}" type="datetimeFigureOut">
              <a:rPr kumimoji="1" lang="zh-TW" altLang="en-US" smtClean="0"/>
              <a:t>2020/5/15</a:t>
            </a:fld>
            <a:endParaRPr kumimoji="1"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53D819E4-F259-B349-8EB2-D763A7A91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B8FCBF9A-F1C9-8B44-97A3-D19636DFC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3373E-88A9-6944-8BFB-BE03E0A659EC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051880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圓角矩形 5">
            <a:extLst>
              <a:ext uri="{FF2B5EF4-FFF2-40B4-BE49-F238E27FC236}">
                <a16:creationId xmlns:a16="http://schemas.microsoft.com/office/drawing/2014/main" id="{2E56D0C5-1FD9-A04F-BDFB-FBB5BD7009E4}"/>
              </a:ext>
            </a:extLst>
          </p:cNvPr>
          <p:cNvSpPr>
            <a:spLocks/>
          </p:cNvSpPr>
          <p:nvPr userDrawn="1"/>
        </p:nvSpPr>
        <p:spPr>
          <a:xfrm>
            <a:off x="180000" y="180000"/>
            <a:ext cx="11831424" cy="6498000"/>
          </a:xfrm>
          <a:prstGeom prst="roundRect">
            <a:avLst>
              <a:gd name="adj" fmla="val 104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3B058587-7B2A-B44F-86A8-7C662F46F701}"/>
              </a:ext>
            </a:extLst>
          </p:cNvPr>
          <p:cNvSpPr/>
          <p:nvPr userDrawn="1"/>
        </p:nvSpPr>
        <p:spPr>
          <a:xfrm>
            <a:off x="5915424" y="-20055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defTabSz="273300" eaLnBrk="1" hangingPunct="1">
              <a:spcBef>
                <a:spcPct val="50000"/>
              </a:spcBef>
              <a:defRPr/>
            </a:pPr>
            <a:r>
              <a:rPr lang="en-US" altLang="zh-TW" sz="800" dirty="0">
                <a:solidFill>
                  <a:schemeClr val="bg1">
                    <a:lumMod val="65000"/>
                  </a:schemeClr>
                </a:solidFill>
              </a:rPr>
              <a:t>National Cheng Kung University, Tainan, Taiwan, Jul 24, 2020</a:t>
            </a:r>
          </a:p>
          <a:p>
            <a:pPr algn="r" defTabSz="273300" eaLnBrk="1" hangingPunct="1">
              <a:spcBef>
                <a:spcPct val="50000"/>
              </a:spcBef>
              <a:defRPr/>
            </a:pPr>
            <a:endParaRPr lang="en-US" altLang="zh-TW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57BD5FD-FC98-1044-A626-7A1A401341B4}"/>
              </a:ext>
            </a:extLst>
          </p:cNvPr>
          <p:cNvSpPr/>
          <p:nvPr userDrawn="1"/>
        </p:nvSpPr>
        <p:spPr>
          <a:xfrm>
            <a:off x="180000" y="-35444"/>
            <a:ext cx="172354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800" b="0" dirty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第</a:t>
            </a:r>
            <a:r>
              <a:rPr lang="zh-CN" altLang="en-US" sz="800" b="0" dirty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八</a:t>
            </a:r>
            <a:r>
              <a:rPr lang="zh-TW" altLang="en-US" sz="800" b="0" dirty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屆台灣工業與應用數學會年會</a:t>
            </a:r>
          </a:p>
        </p:txBody>
      </p:sp>
    </p:spTree>
    <p:extLst>
      <p:ext uri="{BB962C8B-B14F-4D97-AF65-F5344CB8AC3E}">
        <p14:creationId xmlns:p14="http://schemas.microsoft.com/office/powerpoint/2010/main" val="1738744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2962AFA-F6EA-E14F-B9A3-268CEEE5D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3A8996A-6415-EA46-9A13-454310E0C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D0B39C1-5BD6-4B47-8DA1-C96B48847C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A59FFFC-2A04-8747-9997-D2BEBF4D4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118E-1971-D646-8DDC-02A9A46C1E38}" type="datetimeFigureOut">
              <a:rPr kumimoji="1" lang="zh-TW" altLang="en-US" smtClean="0"/>
              <a:t>2020/5/15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B389FF4-782D-EC42-BEED-1E98DFF2E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296F528-28B7-E349-B5DA-4607A2C51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3373E-88A9-6944-8BFB-BE03E0A659EC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875118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4596B26-12BF-2F4C-A87D-D7E8AC5DC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F2008AF6-D605-D14E-A3B8-1FB4E4E3BE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FBC4DCC-4018-A44E-99A7-B2584230B5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900701E-BE97-434E-96FD-3FF696151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118E-1971-D646-8DDC-02A9A46C1E38}" type="datetimeFigureOut">
              <a:rPr kumimoji="1" lang="zh-TW" altLang="en-US" smtClean="0"/>
              <a:t>2020/5/15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22BB2F5-A437-734C-9624-AFF34D9B0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E66F60C-B9A3-704E-8113-AE3E9FD41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3373E-88A9-6944-8BFB-BE03E0A659EC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025636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2507079D-FD6C-0E46-9879-F34ECE24D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971A775-6FB8-2448-B1E1-ABD909B1BF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207CA1A-B218-894F-9E15-FB2DF4BF4D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D118E-1971-D646-8DDC-02A9A46C1E38}" type="datetimeFigureOut">
              <a:rPr kumimoji="1" lang="zh-TW" altLang="en-US" smtClean="0"/>
              <a:t>2020/5/15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A66C3E4-7B11-7545-B816-5DB2B5D62C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15FC5C2-0E2E-234C-BCC2-03F403AF69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3373E-88A9-6944-8BFB-BE03E0A659EC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759128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xxxx@math.ncu.edu.tw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253">
            <a:extLst>
              <a:ext uri="{FF2B5EF4-FFF2-40B4-BE49-F238E27FC236}">
                <a16:creationId xmlns:a16="http://schemas.microsoft.com/office/drawing/2014/main" id="{01557335-7E35-7942-B131-E14F96B29EDE}"/>
              </a:ext>
            </a:extLst>
          </p:cNvPr>
          <p:cNvGrpSpPr>
            <a:grpSpLocks/>
          </p:cNvGrpSpPr>
          <p:nvPr/>
        </p:nvGrpSpPr>
        <p:grpSpPr bwMode="auto">
          <a:xfrm>
            <a:off x="347594" y="367474"/>
            <a:ext cx="11495543" cy="623216"/>
            <a:chOff x="2956" y="186"/>
            <a:chExt cx="17023" cy="1000"/>
          </a:xfrm>
        </p:grpSpPr>
        <p:sp>
          <p:nvSpPr>
            <p:cNvPr id="13" name="Text Box 2">
              <a:extLst>
                <a:ext uri="{FF2B5EF4-FFF2-40B4-BE49-F238E27FC236}">
                  <a16:creationId xmlns:a16="http://schemas.microsoft.com/office/drawing/2014/main" id="{BD9DFD26-EF46-4141-A7E6-F8B44E2176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6" y="186"/>
              <a:ext cx="17023" cy="533"/>
            </a:xfrm>
            <a:prstGeom prst="rect">
              <a:avLst/>
            </a:prstGeom>
            <a:noFill/>
            <a:ln>
              <a:noFill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8283" tIns="14142" rIns="28283" bIns="14142">
              <a:spAutoFit/>
            </a:bodyPr>
            <a:lstStyle>
              <a:lvl1pPr defTabSz="903288">
                <a:defRPr sz="119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1pPr>
              <a:lvl2pPr marL="742950" indent="-285750" defTabSz="903288">
                <a:defRPr sz="109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2pPr>
              <a:lvl3pPr marL="1143000" indent="-228600" defTabSz="903288">
                <a:defRPr sz="92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3pPr>
              <a:lvl4pPr marL="1600200" indent="-228600" defTabSz="903288">
                <a:defRPr sz="92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4pPr>
              <a:lvl5pPr marL="2057400" indent="-228600" defTabSz="903288">
                <a:defRPr sz="92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5pPr>
              <a:lvl6pPr marL="2514600" indent="-228600" defTabSz="903288" eaLnBrk="0" fontAlgn="base" hangingPunct="0">
                <a:spcBef>
                  <a:spcPts val="1688"/>
                </a:spcBef>
                <a:spcAft>
                  <a:spcPct val="0"/>
                </a:spcAft>
                <a:buClr>
                  <a:srgbClr val="A28E6A"/>
                </a:buClr>
                <a:buChar char="o"/>
                <a:defRPr sz="92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6pPr>
              <a:lvl7pPr marL="2971800" indent="-228600" defTabSz="903288" eaLnBrk="0" fontAlgn="base" hangingPunct="0">
                <a:spcBef>
                  <a:spcPts val="1688"/>
                </a:spcBef>
                <a:spcAft>
                  <a:spcPct val="0"/>
                </a:spcAft>
                <a:buClr>
                  <a:srgbClr val="A28E6A"/>
                </a:buClr>
                <a:buChar char="o"/>
                <a:defRPr sz="92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7pPr>
              <a:lvl8pPr marL="3429000" indent="-228600" defTabSz="903288" eaLnBrk="0" fontAlgn="base" hangingPunct="0">
                <a:spcBef>
                  <a:spcPts val="1688"/>
                </a:spcBef>
                <a:spcAft>
                  <a:spcPct val="0"/>
                </a:spcAft>
                <a:buClr>
                  <a:srgbClr val="A28E6A"/>
                </a:buClr>
                <a:buChar char="o"/>
                <a:defRPr sz="92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8pPr>
              <a:lvl9pPr marL="3886200" indent="-228600" defTabSz="903288" eaLnBrk="0" fontAlgn="base" hangingPunct="0">
                <a:spcBef>
                  <a:spcPts val="1688"/>
                </a:spcBef>
                <a:spcAft>
                  <a:spcPct val="0"/>
                </a:spcAft>
                <a:buClr>
                  <a:srgbClr val="A28E6A"/>
                </a:buClr>
                <a:buChar char="o"/>
                <a:defRPr sz="92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9pPr>
            </a:lstStyle>
            <a:p>
              <a:pPr algn="ctr" eaLnBrk="1" hangingPunct="1">
                <a:lnSpc>
                  <a:spcPct val="60000"/>
                </a:lnSpc>
                <a:spcBef>
                  <a:spcPct val="25000"/>
                </a:spcBef>
                <a:defRPr/>
              </a:pPr>
              <a:r>
                <a:rPr lang="en-US" altLang="zh-TW" sz="1600" b="1" dirty="0">
                  <a:solidFill>
                    <a:srgbClr val="002060"/>
                  </a:solidFill>
                  <a:latin typeface="Arial Rounded MT Bold" charset="0"/>
                </a:rPr>
                <a:t>A novel least-squares finite element method for solving convection-dominated problems</a:t>
              </a:r>
            </a:p>
          </p:txBody>
        </p:sp>
        <p:sp>
          <p:nvSpPr>
            <p:cNvPr id="14" name="Text Box 3">
              <a:extLst>
                <a:ext uri="{FF2B5EF4-FFF2-40B4-BE49-F238E27FC236}">
                  <a16:creationId xmlns:a16="http://schemas.microsoft.com/office/drawing/2014/main" id="{1C11609E-4A08-E748-AA38-B89629EBF9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6" y="548"/>
              <a:ext cx="17023" cy="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8283" tIns="14142" rIns="28283" bIns="14142">
              <a:spAutoFit/>
            </a:bodyPr>
            <a:lstStyle>
              <a:lvl1pPr defTabSz="903288"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903288"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903288"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903288"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903288"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9032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9032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9032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9032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 sz="12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Xxx-Xxx</a:t>
              </a:r>
              <a:r>
                <a:rPr lang="zh-TW" altLang="en-US" sz="12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zh-TW" sz="12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Hsieh (</a:t>
              </a:r>
              <a:r>
                <a:rPr lang="zh-TW" altLang="en-US" sz="1200" b="1" dirty="0">
                  <a:solidFill>
                    <a:srgbClr val="002060"/>
                  </a:solidFill>
                  <a:ea typeface="標楷體" panose="02010601000101010101" pitchFamily="2" charset="-120"/>
                </a:rPr>
                <a:t>謝</a:t>
              </a:r>
              <a:r>
                <a:rPr lang="en-US" altLang="zh-TW" sz="1200" b="1" dirty="0">
                  <a:solidFill>
                    <a:srgbClr val="002060"/>
                  </a:solidFill>
                  <a:ea typeface="標楷體" panose="02010601000101010101" pitchFamily="2" charset="-120"/>
                  <a:cs typeface="Times New Roman" panose="02020603050405020304" pitchFamily="18" charset="0"/>
                </a:rPr>
                <a:t>XX</a:t>
              </a:r>
              <a:r>
                <a:rPr lang="en-US" altLang="zh-TW" sz="12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), </a:t>
              </a:r>
              <a:r>
                <a:rPr lang="en-US" altLang="zh-TW" sz="1200" b="1" i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Department of Mathematics, National Central University, Taiwan </a:t>
              </a:r>
              <a:r>
                <a:rPr lang="en-US" altLang="zh-TW" sz="1200" b="1" dirty="0">
                  <a:solidFill>
                    <a:srgbClr val="002060"/>
                  </a:solidFill>
                  <a:ea typeface="標楷體" panose="02010601000101010101" pitchFamily="2" charset="-120"/>
                </a:rPr>
                <a:t> (</a:t>
              </a:r>
              <a:r>
                <a:rPr lang="en-US" altLang="zh-TW" sz="1200" b="1" dirty="0">
                  <a:solidFill>
                    <a:srgbClr val="002060"/>
                  </a:solidFill>
                  <a:cs typeface="Times New Roman" panose="02020603050405020304" pitchFamily="18" charset="0"/>
                  <a:hlinkClick r:id="rId2"/>
                </a:rPr>
                <a:t>xxxx@math.ncu.edu.tw</a:t>
              </a:r>
              <a:r>
                <a:rPr lang="en-US" altLang="zh-TW" sz="1200" b="1" dirty="0">
                  <a:solidFill>
                    <a:srgbClr val="002060"/>
                  </a:solidFill>
                  <a:ea typeface="標楷體" panose="02010601000101010101" pitchFamily="2" charset="-120"/>
                </a:rPr>
                <a:t>)</a:t>
              </a:r>
              <a:endParaRPr lang="en-US" altLang="zh-TW" sz="1200" b="1" dirty="0">
                <a:solidFill>
                  <a:srgbClr val="002060"/>
                </a:solidFill>
                <a:cs typeface="Times New Roman" panose="02020603050405020304" pitchFamily="18" charset="0"/>
              </a:endParaRPr>
            </a:p>
            <a:p>
              <a:pPr algn="ctr" eaLnBrk="1" hangingPunct="1"/>
              <a:r>
                <a:rPr lang="en-US" altLang="zh-TW" sz="1200" b="1" dirty="0">
                  <a:solidFill>
                    <a:srgbClr val="002060"/>
                  </a:solidFill>
                  <a:ea typeface="標楷體" panose="02010601000101010101" pitchFamily="2" charset="-120"/>
                </a:rPr>
                <a:t>Advisor:</a:t>
              </a:r>
              <a:r>
                <a:rPr lang="zh-TW" altLang="en-US" sz="1200" b="1" dirty="0">
                  <a:solidFill>
                    <a:srgbClr val="002060"/>
                  </a:solidFill>
                  <a:ea typeface="標楷體" panose="02010601000101010101" pitchFamily="2" charset="-120"/>
                </a:rPr>
                <a:t> </a:t>
              </a:r>
              <a:r>
                <a:rPr lang="en-US" altLang="zh-TW" sz="1200" b="1" dirty="0">
                  <a:solidFill>
                    <a:srgbClr val="002060"/>
                  </a:solidFill>
                  <a:ea typeface="標楷體" panose="02010601000101010101" pitchFamily="2" charset="-120"/>
                </a:rPr>
                <a:t>Prof. Xxx-Xxx Yang</a:t>
              </a:r>
              <a:r>
                <a:rPr lang="zh-TW" altLang="en-US" sz="1200" b="1" dirty="0">
                  <a:solidFill>
                    <a:srgbClr val="002060"/>
                  </a:solidFill>
                  <a:ea typeface="標楷體" panose="02010601000101010101" pitchFamily="2" charset="-120"/>
                </a:rPr>
                <a:t> </a:t>
              </a:r>
              <a:r>
                <a:rPr lang="en-US" altLang="zh-TW" sz="1200" b="1" dirty="0">
                  <a:solidFill>
                    <a:srgbClr val="002060"/>
                  </a:solidFill>
                  <a:ea typeface="標楷體" panose="02010601000101010101" pitchFamily="2" charset="-120"/>
                </a:rPr>
                <a:t>(</a:t>
              </a:r>
              <a:r>
                <a:rPr lang="zh-TW" altLang="en-US" sz="1200" b="1" dirty="0">
                  <a:solidFill>
                    <a:srgbClr val="002060"/>
                  </a:solidFill>
                  <a:ea typeface="標楷體" panose="02010601000101010101" pitchFamily="2" charset="-120"/>
                </a:rPr>
                <a:t>楊</a:t>
              </a:r>
              <a:r>
                <a:rPr lang="en-US" altLang="zh-TW" sz="1200" b="1" dirty="0">
                  <a:solidFill>
                    <a:srgbClr val="002060"/>
                  </a:solidFill>
                  <a:ea typeface="標楷體" panose="02010601000101010101" pitchFamily="2" charset="-120"/>
                </a:rPr>
                <a:t>XX) </a:t>
              </a:r>
            </a:p>
          </p:txBody>
        </p:sp>
      </p:grp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82625EF8-AE7F-6943-A596-8973561ABB7D}"/>
              </a:ext>
            </a:extLst>
          </p:cNvPr>
          <p:cNvSpPr txBox="1"/>
          <p:nvPr/>
        </p:nvSpPr>
        <p:spPr>
          <a:xfrm>
            <a:off x="3216341" y="3282044"/>
            <a:ext cx="5748433" cy="3210610"/>
          </a:xfrm>
          <a:prstGeom prst="rect">
            <a:avLst/>
          </a:prstGeom>
          <a:noFill/>
          <a:ln>
            <a:solidFill>
              <a:srgbClr val="0000FF"/>
            </a:solidFill>
          </a:ln>
          <a:effectLst/>
        </p:spPr>
        <p:txBody>
          <a:bodyPr wrap="square" rtlCol="0">
            <a:noAutofit/>
          </a:bodyPr>
          <a:lstStyle/>
          <a:p>
            <a:r>
              <a:rPr kumimoji="1" lang="en-US" altLang="zh-TW" sz="1200" dirty="0"/>
              <a:t> </a:t>
            </a:r>
            <a:r>
              <a:rPr lang="en-US" altLang="zh-TW" sz="1200" b="1" dirty="0">
                <a:solidFill>
                  <a:srgbClr val="002060"/>
                </a:solidFill>
                <a:cs typeface="Times New Roman" panose="02020603050405020304" pitchFamily="18" charset="0"/>
              </a:rPr>
              <a:t>Results </a:t>
            </a:r>
            <a:endParaRPr lang="zh-TW" altLang="en-US" sz="12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endParaRPr kumimoji="1" lang="zh-TW" altLang="en-US" sz="1200" dirty="0"/>
          </a:p>
        </p:txBody>
      </p:sp>
      <p:pic>
        <p:nvPicPr>
          <p:cNvPr id="19" name="Picture 948">
            <a:extLst>
              <a:ext uri="{FF2B5EF4-FFF2-40B4-BE49-F238E27FC236}">
                <a16:creationId xmlns:a16="http://schemas.microsoft.com/office/drawing/2014/main" id="{8E303A64-4413-8140-9BF8-C0A9D89D89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343" y="3537784"/>
            <a:ext cx="3509358" cy="2737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文字方塊 19">
            <a:extLst>
              <a:ext uri="{FF2B5EF4-FFF2-40B4-BE49-F238E27FC236}">
                <a16:creationId xmlns:a16="http://schemas.microsoft.com/office/drawing/2014/main" id="{B33E16E7-4511-2D42-95F1-CED5FD0EBA8D}"/>
              </a:ext>
            </a:extLst>
          </p:cNvPr>
          <p:cNvSpPr txBox="1"/>
          <p:nvPr/>
        </p:nvSpPr>
        <p:spPr>
          <a:xfrm>
            <a:off x="347594" y="1069843"/>
            <a:ext cx="2675417" cy="2718386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noAutofit/>
          </a:bodyPr>
          <a:lstStyle/>
          <a:p>
            <a:r>
              <a:rPr kumimoji="1" lang="en-US" altLang="zh-TW" sz="1200" b="1" dirty="0">
                <a:solidFill>
                  <a:srgbClr val="002060"/>
                </a:solidFill>
              </a:rPr>
              <a:t>Abstract</a:t>
            </a: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3D862C5B-D4FD-9B42-AEA3-DE514971C4DD}"/>
              </a:ext>
            </a:extLst>
          </p:cNvPr>
          <p:cNvSpPr txBox="1"/>
          <p:nvPr/>
        </p:nvSpPr>
        <p:spPr>
          <a:xfrm>
            <a:off x="3216340" y="1069215"/>
            <a:ext cx="5748433" cy="2028396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noAutofit/>
          </a:bodyPr>
          <a:lstStyle/>
          <a:p>
            <a:r>
              <a:rPr lang="en-US" altLang="zh-TW" sz="1200" b="1" dirty="0">
                <a:solidFill>
                  <a:srgbClr val="002060"/>
                </a:solidFill>
              </a:rPr>
              <a:t>Problem description </a:t>
            </a:r>
          </a:p>
          <a:p>
            <a:endParaRPr kumimoji="1" lang="zh-TW" altLang="en-US" sz="1200" dirty="0"/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AD45A522-0ADA-0640-83F6-AD14E480C855}"/>
              </a:ext>
            </a:extLst>
          </p:cNvPr>
          <p:cNvSpPr txBox="1"/>
          <p:nvPr/>
        </p:nvSpPr>
        <p:spPr>
          <a:xfrm>
            <a:off x="347594" y="3951514"/>
            <a:ext cx="2673192" cy="2541139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noAutofit/>
          </a:bodyPr>
          <a:lstStyle/>
          <a:p>
            <a:r>
              <a:rPr kumimoji="1" lang="en-US" altLang="zh-TW" sz="1200" b="1" dirty="0">
                <a:solidFill>
                  <a:srgbClr val="002060"/>
                </a:solidFill>
              </a:rPr>
              <a:t>Discussion</a:t>
            </a:r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66485E79-5CE5-C646-8C22-B62EB86E0F51}"/>
              </a:ext>
            </a:extLst>
          </p:cNvPr>
          <p:cNvSpPr txBox="1"/>
          <p:nvPr/>
        </p:nvSpPr>
        <p:spPr>
          <a:xfrm>
            <a:off x="9160329" y="1069842"/>
            <a:ext cx="2682808" cy="271838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noAutofit/>
          </a:bodyPr>
          <a:lstStyle/>
          <a:p>
            <a:r>
              <a:rPr lang="en-US" altLang="zh-TW" sz="1200" b="1" dirty="0">
                <a:solidFill>
                  <a:srgbClr val="002060"/>
                </a:solidFill>
              </a:rPr>
              <a:t>Conclusions </a:t>
            </a:r>
          </a:p>
          <a:p>
            <a:endParaRPr kumimoji="1" lang="zh-TW" altLang="en-US" sz="1200" dirty="0"/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BF53F6F6-EF68-FE49-9B5E-65EA8DF9E687}"/>
              </a:ext>
            </a:extLst>
          </p:cNvPr>
          <p:cNvSpPr txBox="1"/>
          <p:nvPr/>
        </p:nvSpPr>
        <p:spPr>
          <a:xfrm>
            <a:off x="9160329" y="3951514"/>
            <a:ext cx="2682808" cy="2547257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noAutofit/>
          </a:bodyPr>
          <a:lstStyle/>
          <a:p>
            <a:r>
              <a:rPr lang="en-US" altLang="zh-TW" sz="1200" b="1" dirty="0">
                <a:solidFill>
                  <a:srgbClr val="002060"/>
                </a:solidFill>
              </a:rPr>
              <a:t>References</a:t>
            </a:r>
            <a:endParaRPr kumimoji="1"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654648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54</Words>
  <Application>Microsoft Macintosh PowerPoint</Application>
  <PresentationFormat>寬螢幕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新細明體</vt:lpstr>
      <vt:lpstr>標楷體</vt:lpstr>
      <vt:lpstr>等线 Light</vt:lpstr>
      <vt:lpstr>Arial</vt:lpstr>
      <vt:lpstr>Arial Rounded MT Bold</vt:lpstr>
      <vt:lpstr>Calibri</vt:lpstr>
      <vt:lpstr>Calibri Light</vt:lpstr>
      <vt:lpstr>Times New Roman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Yu Hsun Lee</dc:creator>
  <cp:lastModifiedBy>Yu Hsun Lee</cp:lastModifiedBy>
  <cp:revision>11</cp:revision>
  <dcterms:created xsi:type="dcterms:W3CDTF">2020-05-05T04:59:20Z</dcterms:created>
  <dcterms:modified xsi:type="dcterms:W3CDTF">2020-05-15T08:09:46Z</dcterms:modified>
</cp:coreProperties>
</file>