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9C9"/>
    <a:srgbClr val="FFA7A7"/>
    <a:srgbClr val="F3C5F0"/>
    <a:srgbClr val="C42AB9"/>
    <a:srgbClr val="CC0000"/>
    <a:srgbClr val="FADEF6"/>
    <a:srgbClr val="F1A5E6"/>
    <a:srgbClr val="FCE7D8"/>
    <a:srgbClr val="F7B6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5392"/>
  </p:normalViewPr>
  <p:slideViewPr>
    <p:cSldViewPr snapToGrid="0" snapToObjects="1">
      <p:cViewPr varScale="1">
        <p:scale>
          <a:sx n="115" d="100"/>
          <a:sy n="115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35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32073-3B2C-A147-AC2A-63F9FAEE0657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7A704-3A06-5C41-97C0-3C3AAD2484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5877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01537-D5B6-4B4F-8AEA-262FE9A38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ED513A3-6111-8043-B304-879F78CA5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AA7C3D-A4D6-FB47-9E8A-8A0075E2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CA23B8-B38B-984B-A762-A61D18EF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6AC2CF-F07C-EE47-B4A0-7CA8FFB3C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3048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756629-1FDA-494E-83AD-6261FB00D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01BB8D9-DD4E-D446-AED3-50840C717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5FAD62-6E01-314D-82CA-552118C5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9B9641-6612-7944-A7AE-CBA55830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A361C7-D3EF-2241-AA75-AD9C34C4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228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866A669-4637-6246-A616-F3D44FBCA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84810F3-A35A-924E-9952-9EE04DB4C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A9FCA6-FAF6-784D-B9E8-37C48D79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64074D-07AB-5B44-9AD8-82495A55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BBCFC4-EA2B-0040-8559-5B8CDB3A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1098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C3EE87-2A8D-9A49-A550-B324C120F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F69BBD-B050-0441-B1A4-ABF45D151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9A8DDD-16E3-0A40-AE74-7A28BB25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07AB38-42E6-EA44-9727-911E1D0C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2CCB8A-C435-394E-85C0-E90E58B7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6349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8D8B52-C937-5F47-8921-921D293A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7830E4-82D7-7B40-94E1-98235CC14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05BA9B-5C49-974C-A872-C33D45F8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E572EF-CFC1-F542-962F-3C79EAFB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7EB6E0-C74D-0343-956A-60DF4E42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2012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B07306-84FD-BD47-BF38-C0328856C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129EF9-5E30-0643-8BEF-6F10174A1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40A5F4E-180F-5C4D-814D-70C4127E3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D2081C2-9695-0247-A1AA-0C6F4969F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8AC205E-3E13-6344-B869-48D3C6D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A8BFBE-8B1B-2E49-8A96-E5F004BA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6689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39F305-7739-3146-87F3-1B08567B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26A89D-0FDF-3F42-9E5E-86A3C5CAE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6CF6529-3862-5B4B-B1C2-FB69677B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68ADBF8-F0BE-0344-BC95-E432DD583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184FC7-C318-F645-8A8A-B8D801CA1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26E434D-625F-5B41-89C0-1CECB127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212A220-9FD8-7E4B-9A31-B93D272CD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BB3E6CB-54AF-3E45-934A-E05F39D6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018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D14815-5E46-854A-8D09-05639C9D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3A8B8ED-F9BC-5844-862F-37709D84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3D819E4-F259-B349-8EB2-D763A7A9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8FCBF9A-F1C9-8B44-97A3-D19636DFC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518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>
            <a:extLst>
              <a:ext uri="{FF2B5EF4-FFF2-40B4-BE49-F238E27FC236}">
                <a16:creationId xmlns:a16="http://schemas.microsoft.com/office/drawing/2014/main" id="{2E56D0C5-1FD9-A04F-BDFB-FBB5BD7009E4}"/>
              </a:ext>
            </a:extLst>
          </p:cNvPr>
          <p:cNvSpPr>
            <a:spLocks/>
          </p:cNvSpPr>
          <p:nvPr userDrawn="1"/>
        </p:nvSpPr>
        <p:spPr>
          <a:xfrm>
            <a:off x="180000" y="180000"/>
            <a:ext cx="11831424" cy="6498000"/>
          </a:xfrm>
          <a:prstGeom prst="roundRect">
            <a:avLst>
              <a:gd name="adj" fmla="val 10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B058587-7B2A-B44F-86A8-7C662F46F701}"/>
              </a:ext>
            </a:extLst>
          </p:cNvPr>
          <p:cNvSpPr/>
          <p:nvPr userDrawn="1"/>
        </p:nvSpPr>
        <p:spPr>
          <a:xfrm>
            <a:off x="5915424" y="-20055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273300" eaLnBrk="1" hangingPunct="1">
              <a:spcBef>
                <a:spcPct val="50000"/>
              </a:spcBef>
              <a:defRPr/>
            </a:pPr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</a:rPr>
              <a:t>National Cheng Kung University, Tainan, Taiwan, Jul 24, 2020</a:t>
            </a:r>
          </a:p>
          <a:p>
            <a:pPr algn="r" defTabSz="273300" eaLnBrk="1" hangingPunct="1">
              <a:spcBef>
                <a:spcPct val="50000"/>
              </a:spcBef>
              <a:defRPr/>
            </a:pPr>
            <a:endParaRPr lang="en-US" altLang="zh-TW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57BD5FD-FC98-1044-A626-7A1A401341B4}"/>
              </a:ext>
            </a:extLst>
          </p:cNvPr>
          <p:cNvSpPr/>
          <p:nvPr userDrawn="1"/>
        </p:nvSpPr>
        <p:spPr>
          <a:xfrm>
            <a:off x="180000" y="-35444"/>
            <a:ext cx="172354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" b="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第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八</a:t>
            </a:r>
            <a:r>
              <a:rPr lang="zh-TW" altLang="en-US" sz="800" b="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屆台灣工業與應用數學會年會</a:t>
            </a:r>
          </a:p>
        </p:txBody>
      </p:sp>
    </p:spTree>
    <p:extLst>
      <p:ext uri="{BB962C8B-B14F-4D97-AF65-F5344CB8AC3E}">
        <p14:creationId xmlns:p14="http://schemas.microsoft.com/office/powerpoint/2010/main" val="173874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962AFA-F6EA-E14F-B9A3-268CEEE5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A8996A-6415-EA46-9A13-454310E0C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D0B39C1-5BD6-4B47-8DA1-C96B48847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A59FFFC-2A04-8747-9997-D2BEBF4D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389FF4-782D-EC42-BEED-1E98DFF2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296F528-28B7-E349-B5DA-4607A2C5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7511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596B26-12BF-2F4C-A87D-D7E8AC5D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2008AF6-D605-D14E-A3B8-1FB4E4E3B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FBC4DCC-4018-A44E-99A7-B2584230B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00701E-BE97-434E-96FD-3FF69615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2BB2F5-A437-734C-9624-AFF34D9B0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E66F60C-B9A3-704E-8113-AE3E9FD4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2563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507079D-FD6C-0E46-9879-F34ECE24D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971A775-6FB8-2448-B1E1-ABD909B1B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07CA1A-B218-894F-9E15-FB2DF4BF4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118E-1971-D646-8DDC-02A9A46C1E38}" type="datetimeFigureOut">
              <a:rPr kumimoji="1" lang="zh-TW" altLang="en-US" smtClean="0"/>
              <a:t>2020/6/30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A66C3E4-7B11-7545-B816-5DB2B5D62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5FC5C2-0E2E-234C-BCC2-03F403AF6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5912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hyperlink" Target="mailto:janithuop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60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E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3533494" y="4137365"/>
            <a:ext cx="2686455" cy="249058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285430" y="2981227"/>
            <a:ext cx="2736120" cy="1048894"/>
          </a:xfrm>
          <a:prstGeom prst="roundRect">
            <a:avLst/>
          </a:prstGeom>
          <a:solidFill>
            <a:srgbClr val="FFC9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285430" y="245475"/>
            <a:ext cx="11654098" cy="682633"/>
          </a:xfrm>
          <a:prstGeom prst="roundRect">
            <a:avLst/>
          </a:prstGeom>
          <a:gradFill flip="none" rotWithShape="1">
            <a:gsLst>
              <a:gs pos="5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ounded Rectangle 79"/>
          <p:cNvSpPr/>
          <p:nvPr/>
        </p:nvSpPr>
        <p:spPr>
          <a:xfrm>
            <a:off x="6330335" y="5786053"/>
            <a:ext cx="2689754" cy="8418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335805" y="4137364"/>
            <a:ext cx="2689526" cy="158188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285430" y="4121879"/>
            <a:ext cx="3107355" cy="250607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273960" y="1023084"/>
            <a:ext cx="2771681" cy="186316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4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CC0000"/>
                </a:solidFill>
                <a:latin typeface="Century Gothic" panose="020B0502020202020204" pitchFamily="34" charset="0"/>
              </a:rPr>
              <a:t>Abstract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9077191" y="999466"/>
            <a:ext cx="2879567" cy="471978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3106565" y="999466"/>
            <a:ext cx="5886304" cy="3051899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CC0000"/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12" name="Group 1253">
            <a:extLst>
              <a:ext uri="{FF2B5EF4-FFF2-40B4-BE49-F238E27FC236}">
                <a16:creationId xmlns:a16="http://schemas.microsoft.com/office/drawing/2014/main" id="{01557335-7E35-7942-B131-E14F96B29EDE}"/>
              </a:ext>
            </a:extLst>
          </p:cNvPr>
          <p:cNvGrpSpPr>
            <a:grpSpLocks/>
          </p:cNvGrpSpPr>
          <p:nvPr/>
        </p:nvGrpSpPr>
        <p:grpSpPr bwMode="auto">
          <a:xfrm>
            <a:off x="566595" y="279410"/>
            <a:ext cx="11498919" cy="565258"/>
            <a:chOff x="2956" y="186"/>
            <a:chExt cx="17028" cy="907"/>
          </a:xfrm>
          <a:noFill/>
        </p:grpSpPr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id="{BD9DFD26-EF46-4141-A7E6-F8B44E217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" y="186"/>
              <a:ext cx="17023" cy="441"/>
            </a:xfrm>
            <a:prstGeom prst="rect">
              <a:avLst/>
            </a:prstGeom>
            <a:grp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8283" tIns="14142" rIns="28283" bIns="14142">
              <a:spAutoFit/>
            </a:bodyPr>
            <a:lstStyle>
              <a:lvl1pPr defTabSz="903288">
                <a:defRPr sz="11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1pPr>
              <a:lvl2pPr marL="742950" indent="-285750" defTabSz="903288">
                <a:defRPr sz="10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2pPr>
              <a:lvl3pPr marL="11430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3pPr>
              <a:lvl4pPr marL="16002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4pPr>
              <a:lvl5pPr marL="20574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5pPr>
              <a:lvl6pPr marL="25146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6pPr>
              <a:lvl7pPr marL="29718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7pPr>
              <a:lvl8pPr marL="34290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8pPr>
              <a:lvl9pPr marL="38862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002060"/>
                  </a:solidFill>
                  <a:effectLst/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An </a:t>
              </a:r>
              <a:r>
                <a:rPr lang="en-US" sz="1600" b="1" dirty="0" smtClean="0">
                  <a:solidFill>
                    <a:srgbClr val="002060"/>
                  </a:solidFill>
                  <a:effectLst/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interior point method based </a:t>
              </a:r>
              <a:r>
                <a:rPr lang="en-US" sz="1600" b="1" dirty="0">
                  <a:solidFill>
                    <a:srgbClr val="002060"/>
                  </a:solidFill>
                  <a:effectLst/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algorithm to match lung branch point sets at FRC/TLC phases</a:t>
              </a:r>
              <a:endParaRPr lang="en-US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3">
              <a:extLst>
                <a:ext uri="{FF2B5EF4-FFF2-40B4-BE49-F238E27FC236}">
                  <a16:creationId xmlns:a16="http://schemas.microsoft.com/office/drawing/2014/main" id="{1C11609E-4A08-E748-AA38-B89629EBF9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1" y="603"/>
              <a:ext cx="17023" cy="4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8283" tIns="14142" rIns="28283" bIns="14142">
              <a:spAutoFit/>
            </a:bodyPr>
            <a:lstStyle>
              <a:lvl1pPr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900" b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Janith </a:t>
              </a:r>
              <a:r>
                <a:rPr lang="en-US" altLang="zh-TW" sz="900" b="1" dirty="0" err="1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Wijesinghe</a:t>
              </a:r>
              <a:r>
                <a:rPr lang="en-US" altLang="zh-TW" sz="900" b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 (</a:t>
              </a:r>
              <a:r>
                <a:rPr lang="zh-TW" altLang="en-US" sz="900" b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標楷體" panose="02010601000101010101" pitchFamily="2" charset="-120"/>
                  <a:cs typeface="Times New Roman" panose="02020603050405020304" pitchFamily="18" charset="0"/>
                </a:rPr>
                <a:t>查維詹</a:t>
              </a:r>
              <a:r>
                <a:rPr lang="en-US" altLang="zh-TW" sz="900" b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), </a:t>
              </a:r>
              <a:r>
                <a:rPr lang="en-US" altLang="zh-TW" sz="900" b="1" i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TW" sz="900" b="1" i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Department </a:t>
              </a:r>
              <a:r>
                <a:rPr lang="en-US" altLang="zh-TW" sz="900" b="1" i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of Applied </a:t>
              </a:r>
              <a:r>
                <a:rPr lang="en-US" altLang="zh-TW" sz="900" b="1" i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Mathematics, National </a:t>
              </a:r>
              <a:r>
                <a:rPr lang="en-US" altLang="zh-TW" sz="900" b="1" i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Chung </a:t>
              </a:r>
              <a:r>
                <a:rPr lang="en-US" altLang="zh-TW" sz="900" b="1" i="1" dirty="0" err="1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Hsing</a:t>
              </a:r>
              <a:r>
                <a:rPr lang="en-US" altLang="zh-TW" sz="900" b="1" i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TW" sz="900" b="1" i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University, Taiwan </a:t>
              </a:r>
              <a:r>
                <a:rPr lang="en-US" altLang="zh-TW" sz="900" b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TW" sz="900" b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TW" sz="900" b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  <a:hlinkClick r:id="rId2"/>
                </a:rPr>
                <a:t>janithuop@gmail.com</a:t>
              </a:r>
              <a:r>
                <a:rPr lang="en-US" altLang="zh-TW" sz="900" b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en-US" altLang="zh-TW" sz="9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900" b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Advisor:</a:t>
              </a:r>
              <a:r>
                <a:rPr lang="zh-TW" altLang="en-US" sz="900" b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標楷體" panose="02010601000101010101" pitchFamily="2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900" b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Prof. </a:t>
              </a:r>
              <a:r>
                <a:rPr lang="en-US" altLang="zh-TW" sz="900" b="1" dirty="0" err="1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Pengwen</a:t>
              </a:r>
              <a:r>
                <a:rPr lang="en-US" altLang="zh-TW" sz="900" b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TW" sz="900" b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Chen (</a:t>
              </a:r>
              <a:r>
                <a:rPr lang="zh-TW" altLang="en-US" sz="900" b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標楷體" panose="02010601000101010101" pitchFamily="2" charset="-120"/>
                  <a:cs typeface="Times New Roman" panose="02020603050405020304" pitchFamily="18" charset="0"/>
                </a:rPr>
                <a:t>陳鵬文</a:t>
              </a:r>
              <a:r>
                <a:rPr lang="en-US" altLang="zh-TW" sz="900" b="1" dirty="0" smtClean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) </a:t>
              </a:r>
              <a:endParaRPr lang="en-US" altLang="zh-TW" sz="9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9696" y="1251641"/>
                <a:ext cx="2673190" cy="17774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In this study, we introduce the algorithm based on the Interior point method to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solve the point sets matching </a:t>
                </a: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problem. Inside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the inner loop we use the Conjugate gradient </a:t>
                </a: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method to get the newton direction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and also Matrix balancing[1</a:t>
                </a: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] as a projection to keep </a:t>
                </a:r>
                <a14:m>
                  <m:oMath xmlns:m="http://schemas.openxmlformats.org/officeDocument/2006/math">
                    <m:r>
                      <a:rPr lang="en-US" altLang="en-US" sz="7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in the feasible region.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The results indicate that </a:t>
                </a: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we have use our algorithm to match point sets of cardinality about 2000. The 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results </a:t>
                </a: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will reveal; the algorithm can use for large scale of data successfully. 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10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96" y="1251641"/>
                <a:ext cx="2673190" cy="17774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139320" y="1341318"/>
                <a:ext cx="4424705" cy="2869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lvl="0" indent="-1714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In this study we aim to reconstruct the correspondence between the lung branch point sets. We have two lung branch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7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7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7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. Then we introduce </a:t>
                </a:r>
                <a14:m>
                  <m:oMath xmlns:m="http://schemas.openxmlformats.org/officeDocument/2006/math"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7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7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7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</m:e>
                              <m:sub>
                                <m:r>
                                  <a:rPr lang="en-US" sz="7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sz="7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7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7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𝒁</m:t>
                                </m:r>
                              </m:e>
                              <m:sub>
                                <m:r>
                                  <a:rPr lang="en-US" sz="7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. </a:t>
                </a:r>
              </a:p>
              <a:p>
                <a:pPr marL="171450" lvl="0" indent="-1714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After solve 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problem (1) </a:t>
                </a: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actually  </a:t>
                </a:r>
                <a14:m>
                  <m:oMath xmlns:m="http://schemas.openxmlformats.org/officeDocument/2006/math">
                    <m:r>
                      <a:rPr lang="en-US" sz="7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𝑿</m:t>
                    </m:r>
                  </m:oMath>
                </a14:m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gives the correspondence. One possible model has been proposed in [2] where authors consider optimal mass transform problem.</a:t>
                </a:r>
              </a:p>
              <a:p>
                <a:pPr marL="171450" lvl="0" indent="-1714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Here 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in (1) shows </a:t>
                </a: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the optimal mass transportation problem ,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Where, </a:t>
                </a:r>
                <a14:m>
                  <m:oMath xmlns:m="http://schemas.openxmlformats.org/officeDocument/2006/math"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7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&gt; </m:t>
                    </m:r>
                  </m:oMath>
                </a14:m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describe </a:t>
                </a:r>
                <a14:m>
                  <m:oMath xmlns:m="http://schemas.openxmlformats.org/officeDocument/2006/math"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𝑻𝒓</m:t>
                    </m:r>
                    <m:d>
                      <m:dPr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7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p>
                            <m:r>
                              <a:rPr lang="en-US" sz="7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p>
                        </m:sSup>
                        <m:r>
                          <a:rPr lang="en-US" sz="7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d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</m:oMath>
                </a14:m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and  </a:t>
                </a:r>
                <a14:m>
                  <m:oMath xmlns:m="http://schemas.openxmlformats.org/officeDocument/2006/math"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𝓡</m:t>
                        </m:r>
                      </m:e>
                      <m:sup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700" b="1" i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, </a:t>
                </a:r>
                <a:r>
                  <a:rPr lang="en-US" sz="700" b="1" i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𝓡</m:t>
                        </m:r>
                      </m:e>
                      <m:sup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700" b="1" i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𝓡</m:t>
                        </m:r>
                      </m:e>
                      <m:sup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700" b="1" i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, e </a:t>
                </a: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is</a:t>
                </a:r>
                <a:r>
                  <a:rPr lang="en-US" sz="700" b="1" i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 a vector </a:t>
                </a: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of  ones.</a:t>
                </a:r>
              </a:p>
              <a:p>
                <a:pPr marL="171450" lvl="0" indent="-1714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In this work, we consider the algorithms, symmetric version of 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ADMM [3], The </a:t>
                </a: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mirror decent 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method, </a:t>
                </a: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and 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linear programming.</a:t>
                </a: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 </a:t>
                </a:r>
              </a:p>
              <a:p>
                <a:pPr marL="171450" lvl="0" indent="-1714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The principal aim of this study is to derive a new algorithm to solve the above discussion problem using Interior Point method with an eye on speed, especially for large systems. </a:t>
                </a:r>
              </a:p>
              <a:p>
                <a:pPr marL="171450" lvl="0" indent="-1714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Since the matrices </a:t>
                </a:r>
                <a14:m>
                  <m:oMath xmlns:m="http://schemas.openxmlformats.org/officeDocument/2006/math"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 are not formed the explicitly, the proposed algorithm can handle large scale point sets. </a:t>
                </a:r>
              </a:p>
              <a:p>
                <a:pPr marL="171450" lvl="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While we developing our algorithm we will use Conjugate gradient and matrix 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balancing too.</a:t>
                </a:r>
                <a:endParaRPr lang="en-US" sz="700" b="1" dirty="0">
                  <a:solidFill>
                    <a:srgbClr val="002060"/>
                  </a:solidFill>
                  <a:latin typeface="Century Gothic" panose="020B0502020202020204" pitchFamily="34" charset="0"/>
                </a:endParaRPr>
              </a:p>
              <a:p>
                <a:pPr marL="171450" lvl="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As 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convergence </a:t>
                </a:r>
                <a:r>
                  <a:rPr 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conditions for the proposed algorithm we use KKT 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conditions. </a:t>
                </a:r>
              </a:p>
              <a:p>
                <a:pPr marL="171450" lvl="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700" b="1" dirty="0" smtClean="0">
                  <a:solidFill>
                    <a:srgbClr val="002060"/>
                  </a:solidFill>
                  <a:latin typeface="Century Gothic" panose="020B0502020202020204" pitchFamily="34" charset="0"/>
                </a:endParaRPr>
              </a:p>
              <a:p>
                <a:pPr marL="171450" lvl="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700" b="1" dirty="0">
                  <a:solidFill>
                    <a:srgbClr val="002060"/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700" b="1" dirty="0">
                  <a:solidFill>
                    <a:srgbClr val="002060"/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320" y="1341318"/>
                <a:ext cx="4424705" cy="28690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742" y="4299534"/>
                <a:ext cx="3124169" cy="2292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marR="0" lvl="0" indent="-228600" algn="just">
                  <a:buFont typeface="+mj-lt"/>
                  <a:buAutoNum type="arabicParenR"/>
                </a:pPr>
                <a:r>
                  <a:rPr lang="en-US" sz="65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To </a:t>
                </a:r>
                <a:r>
                  <a:rPr lang="en-US" sz="65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compare interior-point method </a:t>
                </a:r>
                <a:r>
                  <a:rPr lang="en-US" sz="65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algorithm (IP-MB) </a:t>
                </a:r>
                <a:r>
                  <a:rPr lang="en-US" sz="65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against other algorithms, we obtained the numerical results </a:t>
                </a:r>
                <a:r>
                  <a:rPr lang="en-US" sz="65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to the assignment problem.</a:t>
                </a:r>
              </a:p>
              <a:p>
                <a:pPr marR="0" lvl="0" algn="just"/>
                <a:endParaRPr lang="en-US" sz="650" b="1" dirty="0">
                  <a:solidFill>
                    <a:srgbClr val="002060"/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230188" algn="just"/>
                <a:r>
                  <a:rPr lang="en-US" sz="65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We then compared the performance of the Interior point method approach against the Symmetric ADMM algorithm, mirror descent algorithm and </a:t>
                </a:r>
                <a:r>
                  <a:rPr lang="en-US" sz="650" b="1" dirty="0" err="1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linprog</a:t>
                </a:r>
                <a:r>
                  <a:rPr lang="en-US" sz="65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65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function. </a:t>
                </a:r>
                <a14:m>
                  <m:oMath xmlns:m="http://schemas.openxmlformats.org/officeDocument/2006/math">
                    <m:r>
                      <a:rPr lang="en-US" sz="65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𝑪</m:t>
                    </m:r>
                    <m:r>
                      <a:rPr lang="en-US" sz="65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65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is generated from MATLAB function “</a:t>
                </a:r>
                <a:r>
                  <a:rPr lang="en-US" sz="650" b="1" i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magic</a:t>
                </a:r>
                <a:r>
                  <a:rPr lang="en-US" sz="65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”. For the ADMM algorithm we can have different step </a:t>
                </a:r>
                <a:r>
                  <a:rPr lang="en-US" sz="65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sizes[3] </a:t>
                </a:r>
                <a:r>
                  <a:rPr lang="en-US" sz="65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and so, here we use the most efficient step sizes </a:t>
                </a:r>
                <a14:m>
                  <m:oMath xmlns:m="http://schemas.openxmlformats.org/officeDocument/2006/math">
                    <m:r>
                      <a:rPr lang="en-US" sz="65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𝒓</m:t>
                    </m:r>
                    <m:r>
                      <a:rPr lang="en-US" sz="65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65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𝒔</m:t>
                    </m:r>
                    <m:r>
                      <a:rPr lang="en-US" sz="65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65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65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65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𝟕𝟓</m:t>
                    </m:r>
                  </m:oMath>
                </a14:m>
                <a:r>
                  <a:rPr lang="en-US" sz="65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endParaRPr lang="en-US" sz="650" b="1" dirty="0" smtClean="0">
                  <a:solidFill>
                    <a:srgbClr val="002060"/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230188" algn="just"/>
                <a:endParaRPr lang="en-US" sz="650" b="1" dirty="0">
                  <a:solidFill>
                    <a:srgbClr val="002060"/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230188" algn="just"/>
                <a:r>
                  <a:rPr lang="en-US" sz="65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From </a:t>
                </a:r>
                <a:r>
                  <a:rPr lang="en-US" sz="65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65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table 01, </a:t>
                </a:r>
                <a:r>
                  <a:rPr lang="en-US" sz="65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it is clear that Interior point method becomes the most efficient algorithm. Also for even large scale of matrices it could handle easily than the other </a:t>
                </a:r>
                <a:r>
                  <a:rPr lang="en-US" sz="65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algorithms.</a:t>
                </a:r>
              </a:p>
              <a:p>
                <a:pPr marL="230188" algn="just"/>
                <a:endParaRPr lang="en-US" sz="650" b="1" dirty="0" smtClean="0">
                  <a:solidFill>
                    <a:srgbClr val="002060"/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228600" marR="0" lvl="0" indent="-228600" algn="just">
                  <a:buFont typeface="+mj-lt"/>
                  <a:buAutoNum type="arabicParenR" startAt="2"/>
                </a:pPr>
                <a:r>
                  <a:rPr lang="en-US" sz="65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We have applied the Interior algorithm to the real data sets of match lung branch point sets at FRC/TLC phases. Where the cardinality about 200- 300 and for large scale cardinality is 2000.</a:t>
                </a:r>
              </a:p>
              <a:p>
                <a:pPr marL="228600" marR="0" lvl="0" indent="-228600" algn="just">
                  <a:buFont typeface="+mj-lt"/>
                  <a:buAutoNum type="arabicParenR" startAt="2"/>
                </a:pPr>
                <a:endParaRPr lang="en-US" sz="650" b="1" dirty="0" smtClean="0">
                  <a:solidFill>
                    <a:srgbClr val="002060"/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230188" marR="0" lvl="0" algn="just"/>
                <a:r>
                  <a:rPr lang="en-US" sz="65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Figures 1 and 2 show the solution of H12 data set and it will reveal the efficient and accuracy of Interior algorithm.</a:t>
                </a:r>
              </a:p>
              <a:p>
                <a:pPr marL="230188"/>
                <a:endParaRPr lang="en-US" sz="65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42" y="4299534"/>
                <a:ext cx="3124169" cy="22929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531210"/>
              </p:ext>
            </p:extLst>
          </p:nvPr>
        </p:nvGraphicFramePr>
        <p:xfrm>
          <a:off x="3709751" y="4366782"/>
          <a:ext cx="2376360" cy="6400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00474">
                  <a:extLst>
                    <a:ext uri="{9D8B030D-6E8A-4147-A177-3AD203B41FA5}">
                      <a16:colId xmlns:a16="http://schemas.microsoft.com/office/drawing/2014/main" val="855892855"/>
                    </a:ext>
                  </a:extLst>
                </a:gridCol>
                <a:gridCol w="462859">
                  <a:extLst>
                    <a:ext uri="{9D8B030D-6E8A-4147-A177-3AD203B41FA5}">
                      <a16:colId xmlns:a16="http://schemas.microsoft.com/office/drawing/2014/main" val="3189418148"/>
                    </a:ext>
                  </a:extLst>
                </a:gridCol>
                <a:gridCol w="537891">
                  <a:extLst>
                    <a:ext uri="{9D8B030D-6E8A-4147-A177-3AD203B41FA5}">
                      <a16:colId xmlns:a16="http://schemas.microsoft.com/office/drawing/2014/main" val="3268150738"/>
                    </a:ext>
                  </a:extLst>
                </a:gridCol>
                <a:gridCol w="537568">
                  <a:extLst>
                    <a:ext uri="{9D8B030D-6E8A-4147-A177-3AD203B41FA5}">
                      <a16:colId xmlns:a16="http://schemas.microsoft.com/office/drawing/2014/main" val="1776120746"/>
                    </a:ext>
                  </a:extLst>
                </a:gridCol>
                <a:gridCol w="537568">
                  <a:extLst>
                    <a:ext uri="{9D8B030D-6E8A-4147-A177-3AD203B41FA5}">
                      <a16:colId xmlns:a16="http://schemas.microsoft.com/office/drawing/2014/main" val="1691050494"/>
                    </a:ext>
                  </a:extLst>
                </a:gridCol>
              </a:tblGrid>
              <a:tr h="132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IP-MB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ADMM</a:t>
                      </a:r>
                      <a:endParaRPr lang="en-US" sz="600" b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Mirror descent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Linprog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736349"/>
                  </a:ext>
                </a:extLst>
              </a:tr>
              <a:tr h="81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2.21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829.19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600" b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637335"/>
                  </a:ext>
                </a:extLst>
              </a:tr>
              <a:tr h="81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6.44</a:t>
                      </a:r>
                      <a:endParaRPr lang="en-US" sz="600" b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104.11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5416.47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0.267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610045"/>
                  </a:ext>
                </a:extLst>
              </a:tr>
              <a:tr h="81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634.30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&gt;12591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&gt;5943.28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7.55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195279"/>
                  </a:ext>
                </a:extLst>
              </a:tr>
              <a:tr h="81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600" b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5555.45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&gt;5556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fail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fail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505855"/>
                  </a:ext>
                </a:extLst>
              </a:tr>
              <a:tr h="81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13256.81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fail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fail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fail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82098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982533"/>
              </p:ext>
            </p:extLst>
          </p:nvPr>
        </p:nvGraphicFramePr>
        <p:xfrm>
          <a:off x="3701604" y="5130202"/>
          <a:ext cx="2377325" cy="84543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92354">
                  <a:extLst>
                    <a:ext uri="{9D8B030D-6E8A-4147-A177-3AD203B41FA5}">
                      <a16:colId xmlns:a16="http://schemas.microsoft.com/office/drawing/2014/main" val="589533264"/>
                    </a:ext>
                  </a:extLst>
                </a:gridCol>
                <a:gridCol w="792354">
                  <a:extLst>
                    <a:ext uri="{9D8B030D-6E8A-4147-A177-3AD203B41FA5}">
                      <a16:colId xmlns:a16="http://schemas.microsoft.com/office/drawing/2014/main" val="2491371151"/>
                    </a:ext>
                  </a:extLst>
                </a:gridCol>
                <a:gridCol w="792617">
                  <a:extLst>
                    <a:ext uri="{9D8B030D-6E8A-4147-A177-3AD203B41FA5}">
                      <a16:colId xmlns:a16="http://schemas.microsoft.com/office/drawing/2014/main" val="3872263932"/>
                    </a:ext>
                  </a:extLst>
                </a:gridCol>
              </a:tblGrid>
              <a:tr h="103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set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Time(s)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030648"/>
                  </a:ext>
                </a:extLst>
              </a:tr>
              <a:tr h="103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H12</a:t>
                      </a:r>
                      <a:endParaRPr lang="en-US" sz="600" b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71.55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801089"/>
                  </a:ext>
                </a:extLst>
              </a:tr>
              <a:tr h="103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H19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63.08</a:t>
                      </a:r>
                      <a:endParaRPr lang="en-US" sz="600" b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971219"/>
                  </a:ext>
                </a:extLst>
              </a:tr>
              <a:tr h="103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H72</a:t>
                      </a:r>
                      <a:endParaRPr lang="en-US" sz="600" b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32.80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004908"/>
                  </a:ext>
                </a:extLst>
              </a:tr>
              <a:tr h="103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H74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42.43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626575"/>
                  </a:ext>
                </a:extLst>
              </a:tr>
              <a:tr h="103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H78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en-US" sz="600" b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39.10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80888"/>
                  </a:ext>
                </a:extLst>
              </a:tr>
              <a:tr h="103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H83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13.32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83942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75313" y="4135697"/>
            <a:ext cx="235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Table 01: The comparison between the algorithms using processing time. (time unit in seconds)</a:t>
            </a:r>
          </a:p>
          <a:p>
            <a:endParaRPr lang="en-US" sz="600" dirty="0">
              <a:solidFill>
                <a:srgbClr val="00206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2488" y="4970854"/>
            <a:ext cx="1844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Table 2: Table of numerical results</a:t>
            </a:r>
          </a:p>
          <a:p>
            <a:endParaRPr 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9" t="8637" r="21246" b="22284"/>
          <a:stretch/>
        </p:blipFill>
        <p:spPr bwMode="auto">
          <a:xfrm>
            <a:off x="516821" y="3065217"/>
            <a:ext cx="1027079" cy="8139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91889" y="5960481"/>
            <a:ext cx="2363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600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Table </a:t>
            </a:r>
            <a:r>
              <a:rPr lang="en-US" sz="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3: </a:t>
            </a:r>
            <a:r>
              <a:rPr lang="en-US" sz="600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Table of numerical </a:t>
            </a:r>
            <a:r>
              <a:rPr lang="en-US" sz="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results for Lower lung lob data (LLB data)</a:t>
            </a:r>
            <a:endParaRPr lang="en-US" sz="600" dirty="0">
              <a:solidFill>
                <a:srgbClr val="00206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sz="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6639" y="3865046"/>
            <a:ext cx="127310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Figure </a:t>
            </a:r>
            <a:r>
              <a:rPr lang="en-US" sz="5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1:  </a:t>
            </a:r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image of optimal x of H12</a:t>
            </a:r>
          </a:p>
          <a:p>
            <a:endParaRPr lang="en-US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608" y="3065217"/>
            <a:ext cx="1025006" cy="821991"/>
          </a:xfrm>
          <a:prstGeom prst="rect">
            <a:avLst/>
          </a:prstGeom>
          <a:ln w="9525">
            <a:solidFill>
              <a:srgbClr val="C00000"/>
            </a:solidFill>
          </a:ln>
        </p:spPr>
      </p:pic>
      <p:sp>
        <p:nvSpPr>
          <p:cNvPr id="31" name="TextBox 30"/>
          <p:cNvSpPr txBox="1"/>
          <p:nvPr/>
        </p:nvSpPr>
        <p:spPr>
          <a:xfrm>
            <a:off x="1718439" y="3865046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Figure </a:t>
            </a:r>
            <a:r>
              <a:rPr lang="en-US" sz="5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2: </a:t>
            </a:r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cost value</a:t>
            </a:r>
            <a:endParaRPr lang="en-US" sz="500" b="1" i="1" dirty="0">
              <a:solidFill>
                <a:srgbClr val="002060"/>
              </a:solidFill>
              <a:latin typeface="Century Gothic" panose="020B0502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sz="500" b="1" dirty="0">
              <a:solidFill>
                <a:srgbClr val="002060"/>
              </a:solidFill>
              <a:latin typeface="Century Gothic" panose="020B0502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102989" y="1230942"/>
                <a:ext cx="2938784" cy="4405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Interior-Point method for solving convex optimization problems that include inequality constraints and  consider our assignment problem (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1) as a convex optimization problem, then transfer it into the standard </a:t>
                </a: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form.</a:t>
                </a:r>
                <a:endParaRPr lang="en-US" altLang="en-US" sz="700" b="1" dirty="0">
                  <a:solidFill>
                    <a:srgbClr val="002060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6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minimize         </a:t>
                </a:r>
                <a14:m>
                  <m:oMath xmlns:m="http://schemas.openxmlformats.org/officeDocument/2006/math"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sz="6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6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           subject to         </a:t>
                </a:r>
                <a14:m>
                  <m:oMath xmlns:m="http://schemas.openxmlformats.org/officeDocument/2006/math"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,     ∀ </m:t>
                    </m:r>
                    <m:sSub>
                      <m:sSubPr>
                        <m:ctrlPr>
                          <a:rPr lang="en-US" sz="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endParaRPr lang="en-US" sz="6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6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                        </a:t>
                </a:r>
                <a14:m>
                  <m:oMath xmlns:m="http://schemas.openxmlformats.org/officeDocument/2006/math"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𝑴𝒙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6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𝑴𝒙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PMingLiU" charset="-120"/>
                    <a:cs typeface="Times New Roman" panose="02020603050405020304" pitchFamily="18" charset="0"/>
                  </a:rPr>
                  <a:t> shows the two equality constraints sets in our main problem and </a:t>
                </a:r>
                <a14:m>
                  <m:oMath xmlns:m="http://schemas.openxmlformats.org/officeDocument/2006/math">
                    <m:r>
                      <a:rPr lang="en-US" alt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PMingLiU" charset="-120"/>
                        <a:cs typeface="Times New Roman" panose="02020603050405020304" pitchFamily="18" charset="0"/>
                      </a:rPr>
                      <m:t>𝒃</m:t>
                    </m:r>
                    <m:r>
                      <a:rPr lang="en-US" alt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en-US" sz="7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7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𝓡</m:t>
                        </m:r>
                      </m:e>
                      <m:sup>
                        <m:r>
                          <a:rPr lang="en-US" altLang="en-US" sz="7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altLang="en-US" sz="7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ea typeface="PMingLiU" charset="-120"/>
                    <a:cs typeface="Times New Roman" panose="02020603050405020304" pitchFamily="18" charset="0"/>
                  </a:rPr>
                  <a:t> (here b is a vector of ones.).</a:t>
                </a:r>
                <a:endParaRPr lang="en-US" altLang="en-US" sz="700" b="1" dirty="0">
                  <a:solidFill>
                    <a:srgbClr val="002060"/>
                  </a:solidFill>
                  <a:latin typeface="Century Gothic" panose="020B0502020202020204" pitchFamily="34" charset="0"/>
                  <a:ea typeface="PMingLiU" charset="-12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Where   </a:t>
                </a:r>
                <a14:m>
                  <m:oMath xmlns:m="http://schemas.openxmlformats.org/officeDocument/2006/math">
                    <m:r>
                      <a:rPr lang="en-US" alt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altLang="en-US" sz="7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en-US" sz="7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7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𝓡</m:t>
                        </m:r>
                      </m:e>
                      <m:sup>
                        <m:r>
                          <a:rPr lang="en-US" altLang="en-US" sz="7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altLang="en-US" sz="7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altLang="en-US" sz="7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altLang="en-US" sz="7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7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altLang="en-US" sz="7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sup>
                    </m:sSup>
                    <m:r>
                      <a:rPr lang="en-US" altLang="en-US" sz="7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is a matrix with a special pattern. As an example for </a:t>
                </a:r>
                <a14:m>
                  <m:oMath xmlns:m="http://schemas.openxmlformats.org/officeDocument/2006/math">
                    <m:r>
                      <a:rPr lang="en-US" alt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,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7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700" b="1" dirty="0" smtClean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7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700" b="1" dirty="0" smtClean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We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associate a barrier function 𝐵(𝑥)  (called the logarithmic barrier function) defined as,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sSup>
                        <m:sSupPr>
                          <m:ctrlP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func>
                            <m:funcPr>
                              <m:ctrlPr>
                                <a:rPr lang="en-US" sz="6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6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6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6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6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func>
                        </m:e>
                      </m:nary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     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6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We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consider the problem of minimizing the above barrier function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                           min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𝐵(𝑥)  subject to </a:t>
                </a: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 𝑀𝑥 = 𝑏                     (3)</a:t>
                </a:r>
                <a:endParaRPr lang="en-US" altLang="en-US" sz="7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7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Assume that </a:t>
                </a: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(3)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is solvable and optimal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7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7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en-US" sz="7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exists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with satisfying the KKT conditions.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The KKT condition related to </a:t>
                </a: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(3)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is</a:t>
                </a: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:</a:t>
                </a:r>
                <a:endParaRPr lang="en-US" altLang="en-US" sz="7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6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𝑴𝒙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                     −</m:t>
                    </m:r>
                    <m:r>
                      <a:rPr lang="en-US" sz="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6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,                        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𝝀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≥</m:t>
                    </m:r>
                    <m:r>
                      <a:rPr lang="en-US" sz="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600" b="1" i="1" dirty="0" smtClean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  <m:e>
                          <m:sSub>
                            <m:sSubPr>
                              <m:ctrlPr>
                                <a:rPr lang="en-US" sz="6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5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e>
                            <m:sub>
                              <m:r>
                                <a:rPr lang="en-US" sz="6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𝛁</m:t>
                      </m:r>
                      <m:d>
                        <m:dPr>
                          <m:ctrlP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𝜞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600" b="1" i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sz="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6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Where dual optimal</a:t>
                </a:r>
                <a14:m>
                  <m:oMath xmlns:m="http://schemas.openxmlformats.org/officeDocument/2006/math">
                    <m:r>
                      <a:rPr lang="en-US" sz="7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𝝀</m:t>
                    </m:r>
                    <m:r>
                      <a:rPr lang="en-US" altLang="en-US" sz="7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𝝐</m:t>
                    </m:r>
                    <m:sSup>
                      <m:sSupPr>
                        <m:ctrlPr>
                          <a:rPr lang="en-US" altLang="en-US" sz="7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7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ℛ</m:t>
                        </m:r>
                      </m:e>
                      <m:sup>
                        <m:sSup>
                          <m:sSupPr>
                            <m:ctrlPr>
                              <a:rPr lang="en-US" altLang="en-US" sz="7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7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altLang="en-US" sz="7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700" b="1" i="1">
                        <a:latin typeface="Cambria Math" panose="02040503050406030204" pitchFamily="18" charset="0"/>
                      </a:rPr>
                      <m:t>𝜞</m:t>
                    </m:r>
                    <m:r>
                      <a:rPr lang="en-US" altLang="en-US" sz="7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𝝐</m:t>
                    </m:r>
                    <m:sSup>
                      <m:sSupPr>
                        <m:ctrlPr>
                          <a:rPr lang="en-US" alt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ℛ</m:t>
                        </m:r>
                      </m:e>
                      <m:sup>
                        <m:sSup>
                          <m:sSupPr>
                            <m:ctrlPr>
                              <a:rPr lang="en-US" altLang="en-US" sz="7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7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altLang="en-US" sz="7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were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exist.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Newton equation for the centering problem (3) is given </a:t>
                </a: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by[4] 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700" b="1" i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7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𝒅𝒊𝒂𝒈</m:t>
                              </m:r>
                              <m:sSup>
                                <m:sSupPr>
                                  <m:ctrlP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7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7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700" b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𝑴</m:t>
                                  </m:r>
                                </m:e>
                                <m:sup>
                                  <m: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e>
                              <m: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d>
                    <m:r>
                      <a:rPr lang="en-US" sz="7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7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𝒏𝒕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𝝂</m:t>
                                  </m:r>
                                </m:e>
                                <m:sub>
                                  <m: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𝒏𝒕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7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7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7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7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𝒕𝑪</m:t>
                              </m:r>
                              <m:r>
                                <a:rPr lang="en-US" sz="7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𝒅𝒊𝒂𝒈</m:t>
                              </m:r>
                              <m:sSup>
                                <m:sSupPr>
                                  <m:ctrlP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7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7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700" b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7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d>
                    <m:r>
                      <a:rPr lang="en-US" sz="7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             </m:t>
                    </m:r>
                  </m:oMath>
                </a14:m>
                <a:r>
                  <a:rPr 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(4)</a:t>
                </a:r>
                <a:endParaRPr lang="en-US" sz="700" b="1" i="0" u="none" strike="noStrike" dirty="0">
                  <a:solidFill>
                    <a:srgbClr val="002060"/>
                  </a:solidFill>
                  <a:effectLst/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    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700" b="1" dirty="0" smtClean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Using </a:t>
                </a:r>
                <a:r>
                  <a:rPr lang="en-US" altLang="en-US" sz="700" b="1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block elimination, we can have,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700" b="1" dirty="0" smtClean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  <a:p>
                <a:endParaRPr lang="en-US" sz="7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2989" y="1230942"/>
                <a:ext cx="2938784" cy="44051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8520177" y="5257184"/>
                <a:ext cx="3043229" cy="422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7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𝑴</m:t>
                    </m:r>
                  </m:oMath>
                </a14:m>
                <a:r>
                  <a:rPr lang="en-US" sz="700" b="1" dirty="0" err="1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PMingLiU"/>
                    <a:cs typeface="Times New Roman" panose="02020603050405020304" pitchFamily="18" charset="0"/>
                  </a:rPr>
                  <a:t>diag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𝑴</m:t>
                        </m:r>
                      </m:e>
                      <m:sup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𝑻</m:t>
                        </m:r>
                      </m:sup>
                    </m:sSup>
                    <m:sSub>
                      <m:sSubPr>
                        <m:ctrlP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𝒏𝒕</m:t>
                        </m:r>
                      </m:sub>
                    </m:sSub>
                    <m:r>
                      <a:rPr lang="en-US" sz="700" b="1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=  −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𝒕𝑴</m:t>
                    </m:r>
                  </m:oMath>
                </a14:m>
                <a:r>
                  <a:rPr lang="en-US" sz="700" b="1" dirty="0" err="1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PMingLiU"/>
                    <a:cs typeface="Times New Roman" panose="02020603050405020304" pitchFamily="18" charset="0"/>
                  </a:rPr>
                  <a:t>diag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700" b="1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𝑪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PMingLiU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endParaRPr lang="en-US" sz="700" b="1" i="1" dirty="0" smtClean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PMingLiU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𝒏𝒕</m:t>
                        </m:r>
                      </m:sub>
                    </m:sSub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−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7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diag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7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7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diag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sSub>
                      <m:sSubPr>
                        <m:ctrlP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𝝂</m:t>
                        </m:r>
                      </m:e>
                      <m:sub>
                        <m:r>
                          <a:rPr lang="en-US" sz="7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𝒏𝒕</m:t>
                        </m:r>
                      </m:sub>
                    </m:sSub>
                  </m:oMath>
                </a14:m>
                <a:endParaRPr lang="en-US" sz="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0177" y="5257184"/>
                <a:ext cx="3043229" cy="4228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7557643" y="1482578"/>
                <a:ext cx="1386019" cy="14782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         </a:t>
                </a:r>
                <a14:m>
                  <m:oMath xmlns:m="http://schemas.openxmlformats.org/officeDocument/2006/math"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7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7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sz="700" b="1" dirty="0">
                  <a:solidFill>
                    <a:srgbClr val="002060"/>
                  </a:solidFill>
                  <a:latin typeface="Times New Roman" panose="02020603050405020304" pitchFamily="18" charset="0"/>
                </a:endParaRPr>
              </a:p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7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Subject to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𝒊𝒋</m:t>
                              </m:r>
                            </m:sub>
                          </m:sSub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</m:nary>
                    </m:oMath>
                  </m:oMathPara>
                </a14:m>
                <a:endParaRPr lang="en-US" altLang="en-US" sz="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7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7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𝒊𝒋</m:t>
                              </m:r>
                            </m:sub>
                          </m:sSub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7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</m:nary>
                    </m:oMath>
                  </m:oMathPara>
                </a14:m>
                <a:endParaRPr lang="en-US" altLang="en-US" sz="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7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∀    </m:t>
                      </m:r>
                      <m:r>
                        <a:rPr lang="en-US" sz="7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7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7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altLang="en-US" sz="7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altLang="en-US" sz="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altLang="en-US" sz="8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sz="700" b="1" dirty="0" smtClean="0">
                  <a:solidFill>
                    <a:schemeClr val="accent6">
                      <a:lumMod val="75000"/>
                    </a:schemeClr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sz="700" b="1" dirty="0">
                  <a:solidFill>
                    <a:schemeClr val="accent6">
                      <a:lumMod val="75000"/>
                    </a:schemeClr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7643" y="1482578"/>
                <a:ext cx="1386019" cy="1478290"/>
              </a:xfrm>
              <a:prstGeom prst="rect">
                <a:avLst/>
              </a:prstGeom>
              <a:blipFill>
                <a:blip r:embed="rId10"/>
                <a:stretch>
                  <a:fillRect t="-82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304965" y="5987058"/>
            <a:ext cx="277088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5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The advantage of this algorithm </a:t>
            </a:r>
            <a:r>
              <a:rPr lang="en-US" sz="650" b="1" dirty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is we can handle very large scale </a:t>
            </a:r>
            <a:r>
              <a:rPr lang="en-US" sz="65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650" b="1" dirty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point </a:t>
            </a:r>
            <a:r>
              <a:rPr lang="en-US" sz="65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sets of </a:t>
            </a:r>
            <a:r>
              <a:rPr lang="en-US" sz="650" b="1" smtClean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cardinality of about </a:t>
            </a:r>
            <a:r>
              <a:rPr lang="en-US" sz="65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2000. </a:t>
            </a:r>
            <a:endParaRPr lang="en-US" sz="650" b="1" dirty="0">
              <a:solidFill>
                <a:srgbClr val="002060"/>
              </a:solidFill>
              <a:latin typeface="Century Gothic" panose="020B0502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65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To further enlarge the cardinality we will use sparse pattern to consider incorporating some prior information regarding the elastic knowledge and the generating tree information.</a:t>
            </a:r>
          </a:p>
          <a:p>
            <a:pPr algn="just"/>
            <a:endParaRPr lang="en-US" sz="650" b="1" dirty="0">
              <a:solidFill>
                <a:srgbClr val="002060"/>
              </a:solidFill>
              <a:latin typeface="Century Gothic" panose="020B0502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7546441" y="1517079"/>
            <a:ext cx="1" cy="210312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9818673" y="984512"/>
            <a:ext cx="14366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CC0000"/>
                </a:solidFill>
                <a:latin typeface="Century Gothic" panose="020B0502020202020204" pitchFamily="34" charset="0"/>
              </a:rPr>
              <a:t>Methodology</a:t>
            </a:r>
            <a:endParaRPr lang="en-US" sz="1500" b="1" dirty="0">
              <a:solidFill>
                <a:srgbClr val="CC0000"/>
              </a:solidFill>
              <a:latin typeface="Century Gothic" panose="020B0502020202020204" pitchFamily="34" charset="0"/>
            </a:endParaRPr>
          </a:p>
          <a:p>
            <a:endParaRPr lang="en-US" sz="1500" dirty="0">
              <a:latin typeface="Century Gothic" panose="020B0502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03605" y="4086459"/>
            <a:ext cx="22397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CC0000"/>
                </a:solidFill>
                <a:latin typeface="Century Gothic" panose="020B0502020202020204" pitchFamily="34" charset="0"/>
              </a:rPr>
              <a:t>Results and discussion</a:t>
            </a:r>
            <a:endParaRPr lang="en-US" sz="1500" b="1" dirty="0">
              <a:solidFill>
                <a:srgbClr val="CC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9088551" y="5778909"/>
            <a:ext cx="2850977" cy="841897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endParaRPr lang="en-US" sz="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endParaRPr lang="en-US" sz="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114300" indent="-114300" algn="just"/>
            <a:r>
              <a:rPr lang="en-US" sz="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[1] P</a:t>
            </a:r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 A. Knight and D. Ruiz, “A fast algorithm for matrix balancing,” IMA </a:t>
            </a:r>
            <a:r>
              <a:rPr lang="en-US" sz="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J</a:t>
            </a:r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  <a:r>
              <a:rPr lang="en-US" sz="5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Numer</a:t>
            </a:r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 Anal., vol. 33, no. 3, pp. 1029–1047, 2013, </a:t>
            </a:r>
            <a:r>
              <a:rPr lang="en-US" sz="5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doi</a:t>
            </a:r>
            <a:r>
              <a:rPr lang="en-US" sz="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10.1093/</a:t>
            </a:r>
            <a:r>
              <a:rPr lang="en-US" sz="5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imanum</a:t>
            </a:r>
            <a:r>
              <a:rPr lang="en-US" sz="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/drs019.</a:t>
            </a:r>
          </a:p>
          <a:p>
            <a:pPr marL="114300" indent="-114300" algn="just"/>
            <a:r>
              <a:rPr lang="en-US" sz="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[2] P</a:t>
            </a:r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 Chen, C. L. Lin, and I. L. </a:t>
            </a:r>
            <a:r>
              <a:rPr lang="en-US" sz="5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Chern</a:t>
            </a:r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, “A perfect match condition for point-set matching problems using the optimal mass transport approach,” SIAM J. Imaging Sci., vol. 6, no. 2, pp. 730–764, 2013, </a:t>
            </a:r>
            <a:r>
              <a:rPr lang="en-US" sz="5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doi</a:t>
            </a:r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: 10.1137/12086443X.</a:t>
            </a:r>
          </a:p>
          <a:p>
            <a:pPr marL="114300" indent="-114300" algn="just"/>
            <a:r>
              <a:rPr lang="en-US" sz="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[3] B</a:t>
            </a:r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 He, F. Ma, and X. Yuan, “Convergence Study on the Symmetric Version of ADMM with Larger Step Sizes,” SIAM J. Imaging Sci., vol. 9, no. 3, pp. 1467–1501, Jan. 2016, </a:t>
            </a:r>
            <a:r>
              <a:rPr lang="en-US" sz="5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doi</a:t>
            </a:r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: 10.1137/15M1044448.</a:t>
            </a:r>
          </a:p>
          <a:p>
            <a:pPr marL="228600" indent="-228600" algn="just">
              <a:buFont typeface="+mj-lt"/>
              <a:buAutoNum type="arabicParenR"/>
            </a:pPr>
            <a:endParaRPr lang="en-US" sz="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047880" y="4070559"/>
            <a:ext cx="10855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CC0000"/>
                </a:solidFill>
                <a:latin typeface="Century Gothic" panose="020B0502020202020204" pitchFamily="34" charset="0"/>
              </a:rPr>
              <a:t>Algorithm</a:t>
            </a:r>
            <a:endParaRPr lang="en-US" sz="1500" b="1" dirty="0">
              <a:solidFill>
                <a:srgbClr val="CC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138170" y="5753874"/>
            <a:ext cx="122982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CC0000"/>
                </a:solidFill>
                <a:latin typeface="Century Gothic" panose="020B0502020202020204" pitchFamily="34" charset="0"/>
              </a:rPr>
              <a:t>Conclusion</a:t>
            </a:r>
            <a:endParaRPr lang="en-US" sz="1500" b="1" dirty="0">
              <a:solidFill>
                <a:srgbClr val="CC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839149" y="5714076"/>
            <a:ext cx="122982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CC0000"/>
                </a:solidFill>
                <a:latin typeface="Century Gothic" panose="020B0502020202020204" pitchFamily="34" charset="0"/>
              </a:rPr>
              <a:t>References</a:t>
            </a:r>
            <a:endParaRPr lang="en-US" sz="1500" b="1" dirty="0">
              <a:solidFill>
                <a:srgbClr val="CC0000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9442432" y="2342966"/>
                <a:ext cx="2120974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7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7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7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7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7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2432" y="2342966"/>
                <a:ext cx="2120974" cy="4891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603" y="2736121"/>
            <a:ext cx="1192892" cy="894669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sp>
        <p:nvSpPr>
          <p:cNvPr id="42" name="TextBox 41"/>
          <p:cNvSpPr txBox="1"/>
          <p:nvPr/>
        </p:nvSpPr>
        <p:spPr>
          <a:xfrm>
            <a:off x="7506368" y="3649984"/>
            <a:ext cx="13307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Figure </a:t>
            </a:r>
            <a:r>
              <a:rPr lang="en-US" sz="5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3:</a:t>
            </a:r>
            <a:r>
              <a:rPr lang="en-US" sz="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Examples of 3D </a:t>
            </a:r>
            <a:r>
              <a:rPr lang="en-US" sz="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image data of lungs</a:t>
            </a:r>
            <a:endParaRPr lang="en-US" sz="5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80085" y="1760569"/>
            <a:ext cx="3016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(1)</a:t>
            </a:r>
            <a:endParaRPr lang="en-US" sz="7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482621" y="1686927"/>
            <a:ext cx="3016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(2)</a:t>
            </a:r>
            <a:endParaRPr lang="en-US" sz="7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482621" y="5252840"/>
            <a:ext cx="3016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(5)</a:t>
            </a:r>
            <a:endParaRPr lang="en-US" sz="7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486601" y="5452895"/>
            <a:ext cx="3016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(6)</a:t>
            </a:r>
            <a:endParaRPr lang="en-US" sz="7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18673" y="63501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57704" y="1460113"/>
            <a:ext cx="1179456" cy="1037814"/>
          </a:xfrm>
          <a:prstGeom prst="rect">
            <a:avLst/>
          </a:prstGeom>
          <a:noFill/>
          <a:ln w="127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717963" y="6359793"/>
            <a:ext cx="2394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*Real data were taken from Prof. </a:t>
            </a:r>
            <a:r>
              <a:rPr lang="en-US" sz="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Ching</a:t>
            </a:r>
            <a:r>
              <a:rPr lang="en-US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-Long Lin, Department of Mechanical and Industrial engineering, University of Iowa, Iowa city </a:t>
            </a:r>
            <a:endParaRPr 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04804"/>
              </p:ext>
            </p:extLst>
          </p:nvPr>
        </p:nvGraphicFramePr>
        <p:xfrm>
          <a:off x="3672392" y="6108610"/>
          <a:ext cx="2377325" cy="24155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92354">
                  <a:extLst>
                    <a:ext uri="{9D8B030D-6E8A-4147-A177-3AD203B41FA5}">
                      <a16:colId xmlns:a16="http://schemas.microsoft.com/office/drawing/2014/main" val="589533264"/>
                    </a:ext>
                  </a:extLst>
                </a:gridCol>
                <a:gridCol w="792354">
                  <a:extLst>
                    <a:ext uri="{9D8B030D-6E8A-4147-A177-3AD203B41FA5}">
                      <a16:colId xmlns:a16="http://schemas.microsoft.com/office/drawing/2014/main" val="2491371151"/>
                    </a:ext>
                  </a:extLst>
                </a:gridCol>
                <a:gridCol w="792617">
                  <a:extLst>
                    <a:ext uri="{9D8B030D-6E8A-4147-A177-3AD203B41FA5}">
                      <a16:colId xmlns:a16="http://schemas.microsoft.com/office/drawing/2014/main" val="3872263932"/>
                    </a:ext>
                  </a:extLst>
                </a:gridCol>
              </a:tblGrid>
              <a:tr h="103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IP-MB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ADMM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80888"/>
                  </a:ext>
                </a:extLst>
              </a:tr>
              <a:tr h="103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h and 21 min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&gt;15 h</a:t>
                      </a:r>
                      <a:endParaRPr lang="en-US" sz="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83942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700" y="4329356"/>
            <a:ext cx="2493961" cy="136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780</Words>
  <Application>Microsoft Office PowerPoint</Application>
  <PresentationFormat>Widescreen</PresentationFormat>
  <Paragraphs>153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Cambria Math</vt:lpstr>
      <vt:lpstr>Century Gothic</vt:lpstr>
      <vt:lpstr>等线 Light</vt:lpstr>
      <vt:lpstr>標楷體</vt:lpstr>
      <vt:lpstr>新細明體</vt:lpstr>
      <vt:lpstr>新細明體</vt:lpstr>
      <vt:lpstr>Times New Roman</vt:lpstr>
      <vt:lpstr>Office 佈景主題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Yu Hsun Lee</dc:creator>
  <cp:lastModifiedBy>janith chathuranga</cp:lastModifiedBy>
  <cp:revision>84</cp:revision>
  <dcterms:created xsi:type="dcterms:W3CDTF">2020-05-05T04:59:20Z</dcterms:created>
  <dcterms:modified xsi:type="dcterms:W3CDTF">2020-06-30T06:12:08Z</dcterms:modified>
</cp:coreProperties>
</file>